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Source Code Pro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dc91e65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7dc91e65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dc91e65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dc91e65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dc91e65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7dc91e65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rcotcr/lime" TargetMode="External"/><Relationship Id="rId4" Type="http://schemas.openxmlformats.org/officeDocument/2006/relationships/hyperlink" Target="https://goo.gl/anaxvD" TargetMode="External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open?id=1FtywXF2AZa2uAyqpi8P897LbVEll-PLxcna66sDeoq8" TargetMode="External"/><Relationship Id="rId4" Type="http://schemas.openxmlformats.org/officeDocument/2006/relationships/hyperlink" Target="https://ai.googleblog.com/2015/06/inceptionism-going-deeper-into-neural.html" TargetMode="External"/><Relationship Id="rId5" Type="http://schemas.openxmlformats.org/officeDocument/2006/relationships/hyperlink" Target="https://github.com/slundberg/shap" TargetMode="External"/><Relationship Id="rId6" Type="http://schemas.openxmlformats.org/officeDocument/2006/relationships/hyperlink" Target="https://github.com/utkuozbulak/pytorch-cnn-visualization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lides.com/sunprinces/deck-16#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arcotcr/lime/issues/67#issuecomment-31238731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ntu-ml-2020spring-ta@googlegroups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open?id=1FbuTOevZTUO3IEVJLwSfwCdGnrBf3Qwv" TargetMode="External"/><Relationship Id="rId4" Type="http://schemas.openxmlformats.org/officeDocument/2006/relationships/hyperlink" Target="https://github.com/leo19941227/MLHW4-Explainable" TargetMode="External"/><Relationship Id="rId5" Type="http://schemas.openxmlformats.org/officeDocument/2006/relationships/hyperlink" Target="http://slides.com/sunprinces/deck-16#/" TargetMode="External"/><Relationship Id="rId6" Type="http://schemas.openxmlformats.org/officeDocument/2006/relationships/hyperlink" Target="http://slides.com/sunprinces/deck-16#/" TargetMode="External"/><Relationship Id="rId7" Type="http://schemas.openxmlformats.org/officeDocument/2006/relationships/hyperlink" Target="https://drive.google.com/open?id=1FtywXF2AZa2uAyqpi8P897LbVEll-PLxcna66sDeoq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312.6034v2.pdf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hyperlink" Target="https://blog.keras.io/how-convolutional-neural-networks-see-the-world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www.csie.ntu.edu.tw/~yvchen/f105-adl/doc/161103_ConvolutionalNN.pdf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1602.04938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1004150" y="158031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Machine Learning HW</a:t>
            </a:r>
            <a:r>
              <a:rPr b="1" lang="zh-TW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5</a:t>
            </a:r>
            <a:endParaRPr b="0" i="0" sz="5200" u="none" cap="none" strike="noStrik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11700" y="2834125"/>
            <a:ext cx="85206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400" u="none" cap="none" strike="noStrik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r>
              <a:rPr lang="zh-TW" sz="2400">
                <a:solidFill>
                  <a:srgbClr val="695D46"/>
                </a:solidFill>
              </a:rPr>
              <a:t> </a:t>
            </a:r>
            <a:r>
              <a:rPr b="0" i="0" lang="zh-TW" sz="2400" u="none" cap="none" strike="noStrik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TAs</a:t>
            </a:r>
            <a:endParaRPr b="0" i="0" sz="2400" u="none" cap="none" strike="noStrike"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 sz="2000">
              <a:solidFill>
                <a:srgbClr val="0C343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C34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- 3/3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31249"/>
            <a:ext cx="6857999" cy="34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&gt; pip install lime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311700" y="3722725"/>
            <a:ext cx="626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Git</a:t>
            </a: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ub Repo: </a:t>
            </a:r>
            <a:r>
              <a:rPr b="0" i="0" lang="zh-TW" sz="1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https://github.com/marcotcr/lime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b="0" i="0" lang="zh-TW" sz="1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https://goo.gl/anaxvD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00" y="1708375"/>
            <a:ext cx="8131450" cy="20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Requirements (</a:t>
            </a:r>
            <a:r>
              <a:rPr lang="zh-TW"/>
              <a:t>1/2</a:t>
            </a:r>
            <a:r>
              <a:rPr lang="zh-TW"/>
              <a:t>)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311700" y="1152475"/>
            <a:ext cx="79053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使用 HW3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的 Food Dataset 且</a:t>
            </a: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不能使用額外 dataset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使用你 </a:t>
            </a: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HW3</a:t>
            </a: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train 好的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CNN</a:t>
            </a: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model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，</a:t>
            </a:r>
            <a:r>
              <a:rPr b="1" lang="zh-TW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不能使用 colab 範例的 checkpoint 和圖</a:t>
            </a:r>
            <a:endParaRPr b="1" sz="1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請用 </a:t>
            </a:r>
            <a:r>
              <a:rPr lang="zh-TW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template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寫一份 report.pdf 回答以下問題 (需用程式畫圖說明)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(2%) 從作業三可以發現，使用 CNN 的確有些好處，試繪出其 saliency maps，觀察模型在做 classification 時，是 focus 在圖片的哪些部份？</a:t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(3%) 承(1) 利用上課所提到的 gradient ascent 方法，觀察特定層的filter最容易被哪種圖片 activate 與觀察 filter 的 output。</a:t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(2%) 請使用 Lime 套件分析你的模型對於各種食物的判斷方式，並解釋為何你的模型在某些 label 表現得特別好 (可以搭配作業三的 Confusion Matrix)。</a:t>
            </a:r>
            <a:endParaRPr b="1"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(3%) [自由發揮] 請同學自行搜尋或參考上課曾提及的內容，實作任一種方式來觀察 CNN 模型的訓練，並說明你的實作方法及呈現 visualization 的結果。(請附上 reference)</a:t>
            </a:r>
            <a:endParaRPr b="1"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</a:pP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eg., </a:t>
            </a:r>
            <a:r>
              <a:rPr lang="zh-TW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Dream</a:t>
            </a: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zh-TW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Shap</a:t>
            </a: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zh-TW" sz="1200" u="sng">
                <a:solidFill>
                  <a:schemeClr val="hlink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others</a:t>
            </a:r>
            <a:endParaRPr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Requirements </a:t>
            </a:r>
            <a:r>
              <a:rPr lang="zh-TW"/>
              <a:t>(2/2)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311700" y="1152475"/>
            <a:ext cx="9007500" cy="3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請寫一份 hw5.sh 滿足以下內容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Usage:  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bash hw5.sh [</a:t>
            </a:r>
            <a:r>
              <a:rPr b="1" lang="zh-TW">
                <a:solidFill>
                  <a:srgbClr val="666666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Food dataset directory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 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b="1" lang="zh-TW">
                <a:solidFill>
                  <a:srgbClr val="666666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 images directory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b="1"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script should 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require 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ANY USER INTERACTION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Download your checkpoint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</a:pPr>
            <a:r>
              <a:rPr lang="zh-TW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How to upload &amp; download your pretrained model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Model definition &amp; load checkpoint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Draw and save </a:t>
            </a: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images appearing in your report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Open Sans"/>
              <a:buChar char="○"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嚴重：任何一張 report 的圖片若沒有經由 hw5.sh 畫出，則該圖與其相關敘述不予計分</a:t>
            </a:r>
            <a:endParaRPr b="1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.sh 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需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在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="1"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分鐘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內跑完</a:t>
            </a:r>
            <a:endParaRPr b="0" i="0" sz="14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266325"/>
            <a:ext cx="72333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G</a:t>
            </a:r>
            <a:r>
              <a:rPr lang="zh-TW" sz="1600"/>
              <a:t>itHub 上 hw5-&lt;account&gt; 請</a:t>
            </a:r>
            <a:r>
              <a:rPr lang="zh-TW" sz="1600"/>
              <a:t>至少</a:t>
            </a:r>
            <a:r>
              <a:rPr lang="zh-TW" sz="1600"/>
              <a:t>包含：</a:t>
            </a:r>
            <a:endParaRPr sz="16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report.pdf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hw5.sh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 sz="1400">
                <a:solidFill>
                  <a:srgbClr val="FF0000"/>
                </a:solidFill>
              </a:rPr>
              <a:t>嚴重：</a:t>
            </a:r>
            <a:r>
              <a:rPr b="1" lang="zh-TW" sz="1400">
                <a:solidFill>
                  <a:srgbClr val="FF0000"/>
                </a:solidFill>
              </a:rPr>
              <a:t>請不要上傳 dataset 到 GitHub，</a:t>
            </a:r>
            <a:r>
              <a:rPr b="1" lang="zh-TW" sz="1400">
                <a:solidFill>
                  <a:srgbClr val="FF0000"/>
                </a:solidFill>
              </a:rPr>
              <a:t>也不要在 hw5.sh 中下載 dataset 。違者直接扣此作業總分 3 分，且沒有補救機會！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300425"/>
            <a:ext cx="85206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遲交及補救規定請參考期初公告</a:t>
            </a:r>
            <a:endParaRPr b="1"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每次批改完後會公告分數與算分依據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僅開放以下兩種情形可以補救，且只能改 code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script 無法執行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report 有圖片無法被重現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Policy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Reminder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使用 P</a:t>
            </a:r>
            <a:r>
              <a:rPr lang="zh-TW" sz="1400"/>
              <a:t>ython 的 os </a:t>
            </a:r>
            <a:r>
              <a:rPr lang="zh-TW" sz="1400"/>
              <a:t>套件來列出資料夾中所有 images 時，套件並不保證列出來的順序。若沒有先將檔名們 sort 過，到了助教電腦上就可能會讀到錯誤的圖片，畫出來的也就不是你 report 上的圖片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記得善用套件的 fix random seed 功能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fix Lime’s random seed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FAQ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若有其他問題，請寄信至助教信箱，</a:t>
            </a:r>
            <a:r>
              <a:rPr b="1" lang="zh-TW">
                <a:solidFill>
                  <a:srgbClr val="FF0000"/>
                </a:solidFill>
              </a:rPr>
              <a:t>請勿直接私訊助教</a:t>
            </a:r>
            <a:r>
              <a:rPr lang="zh-TW"/>
              <a:t>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寄信時務必以 [HW5] 作為主旨開頭，否則不會被點開閱讀或回覆。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請</a:t>
            </a:r>
            <a:r>
              <a:rPr lang="zh-TW"/>
              <a:t>不要心存僥倖，任何不確定會不會被扣分的細節，都歡迎寄信詢問。死線前詢問絕對每封都回覆，死線後是否違規完全由助教認定。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助教信箱：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Tutorial：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colab</a:t>
            </a:r>
            <a:r>
              <a:rPr lang="zh-TW"/>
              <a:t> /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Python script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checkpoint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上傳與下載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7"/>
              </a:rPr>
              <a:t>Report template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 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Task1 - Sailency Map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Task2 - Filter Visualization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Task3 - Lime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Task4 - Any visualization/explaining method you like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FAQ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Task1 - Saliency Map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54450" y="4305375"/>
            <a:ext cx="713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Deep Inside Convolutional Networks: Visualising Image Classification Models and Saliency Maps: </a:t>
            </a:r>
            <a:r>
              <a:rPr b="0" i="0" lang="zh-TW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https://arxiv.org/pdf/1312.6034v2.pdf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54450" y="1152425"/>
            <a:ext cx="70395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Compute the gradient of output category with respect to input image.</a:t>
            </a:r>
            <a:endParaRPr b="0" i="0" sz="16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563800"/>
            <a:ext cx="5250974" cy="26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311700" y="1152425"/>
            <a:ext cx="4194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b="1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method to find the image that activates the selected filter the most and plot them (start from white noise).</a:t>
            </a:r>
            <a:endParaRPr b="0" i="0" sz="18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Task2 - Filter Visualization</a:t>
            </a:r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4909020" y="585961"/>
            <a:ext cx="3922998" cy="4143074"/>
            <a:chOff x="2409575" y="625575"/>
            <a:chExt cx="4066126" cy="4314803"/>
          </a:xfrm>
        </p:grpSpPr>
        <p:pic>
          <p:nvPicPr>
            <p:cNvPr id="89" name="Google Shape;8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9575" y="625575"/>
              <a:ext cx="4066126" cy="15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9575" y="2031480"/>
              <a:ext cx="4066126" cy="1507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09575" y="3469772"/>
              <a:ext cx="4066123" cy="1470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6"/>
          <p:cNvSpPr txBox="1"/>
          <p:nvPr/>
        </p:nvSpPr>
        <p:spPr>
          <a:xfrm>
            <a:off x="80900" y="4253475"/>
            <a:ext cx="4530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zh-TW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https://blog.keras.io/how-convolutional-neural-networks-see-the-world.html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311700" y="1152425"/>
            <a:ext cx="8520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1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: Magnify the filter response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1629750" y="1519450"/>
            <a:ext cx="5791526" cy="32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Filter Visualization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0" y="4744500"/>
            <a:ext cx="5562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https://www.csie.ntu.edu.tw/~yvchen/f105-adl/doc/161103_ConvolutionalNN.pdf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8933" l="5713" r="0" t="0"/>
          <a:stretch/>
        </p:blipFill>
        <p:spPr>
          <a:xfrm>
            <a:off x="6888800" y="2968875"/>
            <a:ext cx="2146441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Filter Visualization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800" y="1228625"/>
            <a:ext cx="4610468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171425" y="17177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Filter visualization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247625" y="28607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Original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247625" y="40799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Activation map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Task-3 Lime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Local Interpretable Model-Agnostic Explanations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/>
              <a:t>To approximate a black-box model by a simple model locally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TW"/>
              <a:t>Ref: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"Why Should I Trust You?": Explaining the Predictions of Any Classifier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300" y="2069550"/>
            <a:ext cx="5961524" cy="19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- 1/3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588" y="1266325"/>
            <a:ext cx="5762824" cy="33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- 2/3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87" y="1069250"/>
            <a:ext cx="6973426" cy="36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